
<file path=[Content_Types].xml><?xml version="1.0" encoding="utf-8"?>
<Types xmlns="http://schemas.openxmlformats.org/package/2006/content-types">
  <Default Extension="gif" ContentType="image/gif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94"/>
  </p:normalViewPr>
  <p:slideViewPr>
    <p:cSldViewPr snapToGrid="0">
      <p:cViewPr varScale="1">
        <p:scale>
          <a:sx n="156" d="100"/>
          <a:sy n="156" d="100"/>
        </p:scale>
        <p:origin x="50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5c9463588b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5c9463588b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5c9463588b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5c9463588b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c9463588b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5c9463588b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5c9463588b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5c9463588b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5c9463588b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5c9463588b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5c9463588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5c9463588b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5c9463588b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5c9463588b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5c9463588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5c9463588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5c9463588b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5c9463588b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5c9463588b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5c9463588b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5c9463588b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5c9463588b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5c9463588b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5c9463588b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5c9463588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5c9463588b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5c9463588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5c9463588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311700" y="2115750"/>
            <a:ext cx="8520600" cy="912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157288" dist="19050" dir="5400000" algn="bl" rotWithShape="0">
              <a:srgbClr val="000000">
                <a:alpha val="8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200" b="1">
                <a:latin typeface="Calibri"/>
                <a:ea typeface="Calibri"/>
                <a:cs typeface="Calibri"/>
                <a:sym typeface="Calibri"/>
              </a:rPr>
              <a:t>Icarus Verilog Installation Guide</a:t>
            </a:r>
            <a:endParaRPr sz="42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3137550" y="3162850"/>
            <a:ext cx="2868900" cy="635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8577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for Mac OS Users</a:t>
            </a:r>
            <a:endParaRPr sz="2000" b="1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latin typeface="Calibri"/>
                <a:ea typeface="Calibri"/>
                <a:cs typeface="Calibri"/>
                <a:sym typeface="Calibri"/>
              </a:rPr>
              <a:t>Homebrew Installation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"/>
          <p:cNvSpPr/>
          <p:nvPr/>
        </p:nvSpPr>
        <p:spPr>
          <a:xfrm>
            <a:off x="542875" y="4140300"/>
            <a:ext cx="717600" cy="57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1383750" y="4166700"/>
            <a:ext cx="7075800" cy="519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202122"/>
                </a:solidFill>
                <a:highlight>
                  <a:srgbClr val="FFFFFF"/>
                </a:highlight>
              </a:rPr>
              <a:t>Follow the instruction (Press </a:t>
            </a:r>
            <a:r>
              <a:rPr lang="ko" sz="2000" b="1" u="sng">
                <a:solidFill>
                  <a:srgbClr val="202122"/>
                </a:solidFill>
                <a:highlight>
                  <a:srgbClr val="FFFFFF"/>
                </a:highlight>
              </a:rPr>
              <a:t>RETURN/ENTER</a:t>
            </a:r>
            <a:r>
              <a:rPr lang="ko" sz="2000" b="1">
                <a:solidFill>
                  <a:srgbClr val="202122"/>
                </a:solidFill>
                <a:highlight>
                  <a:srgbClr val="FFFFFF"/>
                </a:highlight>
              </a:rPr>
              <a:t>)</a:t>
            </a:r>
            <a:endParaRPr sz="2000" b="1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3438" y="1099100"/>
            <a:ext cx="4577124" cy="324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/>
          <p:nvPr/>
        </p:nvSpPr>
        <p:spPr>
          <a:xfrm>
            <a:off x="2631550" y="2732750"/>
            <a:ext cx="2797200" cy="179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latin typeface="Calibri"/>
                <a:ea typeface="Calibri"/>
                <a:cs typeface="Calibri"/>
                <a:sym typeface="Calibri"/>
              </a:rPr>
              <a:t>Homebrew Installation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3"/>
          <p:cNvSpPr/>
          <p:nvPr/>
        </p:nvSpPr>
        <p:spPr>
          <a:xfrm>
            <a:off x="542875" y="4140300"/>
            <a:ext cx="717600" cy="57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3"/>
          <p:cNvSpPr/>
          <p:nvPr/>
        </p:nvSpPr>
        <p:spPr>
          <a:xfrm>
            <a:off x="1383750" y="4166700"/>
            <a:ext cx="7075800" cy="519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202122"/>
                </a:solidFill>
                <a:highlight>
                  <a:srgbClr val="FFFFFF"/>
                </a:highlight>
              </a:rPr>
              <a:t>Installation Finished!</a:t>
            </a:r>
            <a:endParaRPr sz="2000" b="1"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000" y="1084725"/>
            <a:ext cx="4661999" cy="330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latin typeface="Calibri"/>
                <a:ea typeface="Calibri"/>
                <a:cs typeface="Calibri"/>
                <a:sym typeface="Calibri"/>
              </a:rPr>
              <a:t>Icarus Verilog Installation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488" y="1179325"/>
            <a:ext cx="7185823" cy="382097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/>
          <p:nvPr/>
        </p:nvSpPr>
        <p:spPr>
          <a:xfrm>
            <a:off x="5036575" y="1131975"/>
            <a:ext cx="3868200" cy="970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202122"/>
                </a:solidFill>
                <a:highlight>
                  <a:srgbClr val="FFFFFF"/>
                </a:highlight>
              </a:rPr>
              <a:t>At brew.sh,</a:t>
            </a:r>
            <a:br>
              <a:rPr lang="ko" sz="1800" b="1">
                <a:solidFill>
                  <a:srgbClr val="202122"/>
                </a:solidFill>
                <a:highlight>
                  <a:srgbClr val="FFFFFF"/>
                </a:highlight>
              </a:rPr>
            </a:br>
            <a:r>
              <a:rPr lang="ko" sz="1800" b="1">
                <a:solidFill>
                  <a:srgbClr val="202122"/>
                </a:solidFill>
                <a:highlight>
                  <a:srgbClr val="FFFFFF"/>
                </a:highlight>
              </a:rPr>
              <a:t>you can search for the package that you want to install</a:t>
            </a:r>
            <a:endParaRPr sz="1800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latin typeface="Calibri"/>
                <a:ea typeface="Calibri"/>
                <a:cs typeface="Calibri"/>
                <a:sym typeface="Calibri"/>
              </a:rPr>
              <a:t>Icarus Verilog Installation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463" y="1247650"/>
            <a:ext cx="6905073" cy="36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/>
          <p:nvPr/>
        </p:nvSpPr>
        <p:spPr>
          <a:xfrm>
            <a:off x="3073225" y="2852350"/>
            <a:ext cx="2153100" cy="156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latin typeface="Calibri"/>
                <a:ea typeface="Calibri"/>
                <a:cs typeface="Calibri"/>
                <a:sym typeface="Calibri"/>
              </a:rPr>
              <a:t>Icarus Verilog Installation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6"/>
          <p:cNvSpPr/>
          <p:nvPr/>
        </p:nvSpPr>
        <p:spPr>
          <a:xfrm>
            <a:off x="542875" y="4140300"/>
            <a:ext cx="717600" cy="57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6"/>
          <p:cNvSpPr/>
          <p:nvPr/>
        </p:nvSpPr>
        <p:spPr>
          <a:xfrm>
            <a:off x="1383750" y="4166700"/>
            <a:ext cx="7075800" cy="519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202122"/>
                </a:solidFill>
                <a:highlight>
                  <a:srgbClr val="FFFFFF"/>
                </a:highlight>
              </a:rPr>
              <a:t>Paste the copied script</a:t>
            </a:r>
            <a:endParaRPr sz="2000" b="1"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9350" y="965913"/>
            <a:ext cx="4965294" cy="351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 dirty="0">
                <a:latin typeface="Calibri"/>
                <a:ea typeface="Calibri"/>
                <a:cs typeface="Calibri"/>
                <a:sym typeface="Calibri"/>
              </a:rPr>
              <a:t>Icarus Verilog Installation</a:t>
            </a:r>
            <a:endParaRPr sz="4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542875" y="4140300"/>
            <a:ext cx="717600" cy="57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7"/>
          <p:cNvSpPr/>
          <p:nvPr/>
        </p:nvSpPr>
        <p:spPr>
          <a:xfrm>
            <a:off x="1383750" y="4166700"/>
            <a:ext cx="7075800" cy="519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>
                <a:solidFill>
                  <a:srgbClr val="202122"/>
                </a:solidFill>
                <a:highlight>
                  <a:srgbClr val="FFFFFF"/>
                </a:highlight>
              </a:rPr>
              <a:t>Check your installation by typing ‘iverilog’ at the terminal</a:t>
            </a:r>
            <a:endParaRPr sz="1900" b="1"/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5875" y="1017725"/>
            <a:ext cx="4812250" cy="340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7"/>
          <p:cNvSpPr/>
          <p:nvPr/>
        </p:nvSpPr>
        <p:spPr>
          <a:xfrm>
            <a:off x="6882525" y="3376851"/>
            <a:ext cx="2079540" cy="929340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/>
              <a:t>Finished!</a:t>
            </a:r>
            <a:endParaRPr sz="1700"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5E0C80-2170-1528-6CEE-EE2768FFA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sz="4000" b="1" dirty="0" err="1">
                <a:latin typeface="Calibri" panose="020F0502020204030204" pitchFamily="34" charset="0"/>
                <a:cs typeface="Calibri" panose="020F0502020204030204" pitchFamily="34" charset="0"/>
              </a:rPr>
              <a:t>GTKWave</a:t>
            </a:r>
            <a:endParaRPr kumimoji="1" lang="ko-Kore-KR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732DFE-CB6E-4AEC-2E83-D02C02FF1A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kumimoji="1" lang="en-US" altLang="ko-Kore-KR" sz="2000" dirty="0">
                <a:solidFill>
                  <a:schemeClr val="tx1"/>
                </a:solidFill>
              </a:rPr>
              <a:t>Wave Analyzer for standard Verilog VCD/EVCD files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33330B-5D8D-0710-4B22-8A2F320C8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440" y="1961172"/>
            <a:ext cx="3481171" cy="26108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BBC83E8-1B08-8CA3-63D4-73604B8E4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24" y="1610168"/>
            <a:ext cx="4968740" cy="330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008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E78EED-7E0B-3C1B-3DA8-CC9358AE3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sz="4000" b="1" dirty="0" err="1">
                <a:latin typeface="Calibri" panose="020F0502020204030204" pitchFamily="34" charset="0"/>
                <a:cs typeface="Calibri" panose="020F0502020204030204" pitchFamily="34" charset="0"/>
              </a:rPr>
              <a:t>GTKWave</a:t>
            </a:r>
            <a:r>
              <a:rPr kumimoji="1" lang="en-US" altLang="ko-Kore-KR" sz="4000" b="1" dirty="0">
                <a:latin typeface="Calibri" panose="020F0502020204030204" pitchFamily="34" charset="0"/>
                <a:cs typeface="Calibri" panose="020F0502020204030204" pitchFamily="34" charset="0"/>
              </a:rPr>
              <a:t> Installation</a:t>
            </a:r>
            <a:endParaRPr kumimoji="1" lang="ko-Kore-KR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389E5C-6F74-A1B5-8F99-3DF2FBCFC9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kumimoji="1" lang="en-US" altLang="ko-Kore-KR" sz="2000" dirty="0">
                <a:solidFill>
                  <a:schemeClr val="tx1"/>
                </a:solidFill>
              </a:rPr>
              <a:t>Download file at https://</a:t>
            </a:r>
            <a:r>
              <a:rPr kumimoji="1" lang="en-US" altLang="ko-Kore-KR" sz="2000" dirty="0" err="1">
                <a:solidFill>
                  <a:schemeClr val="tx1"/>
                </a:solidFill>
              </a:rPr>
              <a:t>sourceforge.net</a:t>
            </a:r>
            <a:r>
              <a:rPr kumimoji="1" lang="en-US" altLang="ko-Kore-KR" sz="2000" dirty="0">
                <a:solidFill>
                  <a:schemeClr val="tx1"/>
                </a:solidFill>
              </a:rPr>
              <a:t>/projects/</a:t>
            </a:r>
            <a:r>
              <a:rPr kumimoji="1" lang="en-US" altLang="ko-Kore-KR" sz="2000" dirty="0" err="1">
                <a:solidFill>
                  <a:schemeClr val="tx1"/>
                </a:solidFill>
              </a:rPr>
              <a:t>gtkwave</a:t>
            </a:r>
            <a:r>
              <a:rPr kumimoji="1" lang="en-US" altLang="ko-Kore-KR" sz="2000" dirty="0">
                <a:solidFill>
                  <a:schemeClr val="tx1"/>
                </a:solidFill>
              </a:rPr>
              <a:t>/files/</a:t>
            </a:r>
          </a:p>
          <a:p>
            <a:pPr>
              <a:buFont typeface="Wingdings" pitchFamily="2" charset="2"/>
              <a:buChar char="q"/>
            </a:pPr>
            <a:r>
              <a:rPr kumimoji="1" lang="en-US" altLang="ko-Kore-KR" sz="2000" dirty="0">
                <a:solidFill>
                  <a:schemeClr val="tx1"/>
                </a:solidFill>
              </a:rPr>
              <a:t>or,  input command “brew install </a:t>
            </a:r>
            <a:r>
              <a:rPr kumimoji="1" lang="en-US" altLang="ko-Kore-KR" sz="2000" dirty="0" err="1">
                <a:solidFill>
                  <a:schemeClr val="tx1"/>
                </a:solidFill>
              </a:rPr>
              <a:t>gtkwave</a:t>
            </a:r>
            <a:r>
              <a:rPr kumimoji="1" lang="en-US" altLang="ko-Kore-KR" sz="2000" dirty="0">
                <a:solidFill>
                  <a:schemeClr val="tx1"/>
                </a:solidFill>
              </a:rPr>
              <a:t>” at terminal</a:t>
            </a:r>
          </a:p>
          <a:p>
            <a:pPr>
              <a:buFont typeface="Wingdings" pitchFamily="2" charset="2"/>
              <a:buChar char="q"/>
            </a:pPr>
            <a:endParaRPr kumimoji="1" lang="en-US" altLang="ko-Kore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B23669-3A64-F882-49CB-F96FDB4CB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35" y="2510948"/>
            <a:ext cx="4741993" cy="24525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D50D7A4-D28B-0379-3AEB-D85CDBFE1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283" y="1795354"/>
            <a:ext cx="4653031" cy="3593074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7F7A0A00-A403-0724-AC6E-774108B7AE00}"/>
              </a:ext>
            </a:extLst>
          </p:cNvPr>
          <p:cNvSpPr/>
          <p:nvPr/>
        </p:nvSpPr>
        <p:spPr>
          <a:xfrm>
            <a:off x="81281" y="4519631"/>
            <a:ext cx="1686560" cy="357688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51075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1C7A2F-613E-612B-7563-7A1E27791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sz="4000" b="1" dirty="0" err="1">
                <a:latin typeface="Calibri" panose="020F0502020204030204" pitchFamily="34" charset="0"/>
                <a:cs typeface="Calibri" panose="020F0502020204030204" pitchFamily="34" charset="0"/>
              </a:rPr>
              <a:t>GTKWave</a:t>
            </a:r>
            <a:r>
              <a:rPr kumimoji="1" lang="en-US" altLang="ko-Kore-KR" sz="4000" b="1" dirty="0">
                <a:latin typeface="Calibri" panose="020F0502020204030204" pitchFamily="34" charset="0"/>
                <a:cs typeface="Calibri" panose="020F0502020204030204" pitchFamily="34" charset="0"/>
              </a:rPr>
              <a:t> Installation</a:t>
            </a:r>
            <a:endParaRPr kumimoji="1" lang="ko-Kore-KR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C77727-021B-C707-F86C-D4CD7D150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kumimoji="1" lang="en-US" altLang="ko-Kore-KR" sz="2000" dirty="0">
                <a:solidFill>
                  <a:schemeClr val="tx1"/>
                </a:solidFill>
              </a:rPr>
              <a:t>Click the </a:t>
            </a:r>
            <a:r>
              <a:rPr kumimoji="1" lang="en-US" altLang="ko-Kore-KR" sz="2000" dirty="0" err="1">
                <a:solidFill>
                  <a:schemeClr val="tx1"/>
                </a:solidFill>
              </a:rPr>
              <a:t>gtkwave.app</a:t>
            </a:r>
            <a:r>
              <a:rPr kumimoji="1" lang="en-US" altLang="ko-Kore-KR" sz="2000" dirty="0">
                <a:solidFill>
                  <a:schemeClr val="tx1"/>
                </a:solidFill>
              </a:rPr>
              <a:t> with RMB and open (to avoid apple’s security warning)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EC03D3-AAFB-A73C-17D6-8292772E2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40" y="1977653"/>
            <a:ext cx="1788139" cy="27208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736E1BB-A59D-0F4B-06E6-109B9887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476" y="1399069"/>
            <a:ext cx="5920724" cy="39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88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884D90-8353-F140-5C96-E4DAB44B2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sz="4000" b="1" dirty="0">
                <a:latin typeface="Calibri" panose="020F0502020204030204" pitchFamily="34" charset="0"/>
                <a:cs typeface="Calibri" panose="020F0502020204030204" pitchFamily="34" charset="0"/>
              </a:rPr>
              <a:t>Make </a:t>
            </a:r>
            <a:r>
              <a:rPr kumimoji="1" lang="en-US" altLang="ko-Kore-KR" sz="4000" b="1" dirty="0" err="1">
                <a:latin typeface="Calibri" panose="020F0502020204030204" pitchFamily="34" charset="0"/>
                <a:cs typeface="Calibri" panose="020F0502020204030204" pitchFamily="34" charset="0"/>
              </a:rPr>
              <a:t>Testfiles</a:t>
            </a:r>
            <a:endParaRPr kumimoji="1" lang="ko-Kore-KR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72EE8E-266C-F176-3D83-6ACE2A1B8C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kumimoji="1" lang="en-US" altLang="ko-Kore-KR" sz="2000" dirty="0">
                <a:solidFill>
                  <a:schemeClr val="tx1"/>
                </a:solidFill>
              </a:rPr>
              <a:t>By using text editor (like vi, notepad, </a:t>
            </a:r>
            <a:r>
              <a:rPr kumimoji="1" lang="en-US" altLang="ko-Kore-KR" sz="2000" dirty="0" err="1">
                <a:solidFill>
                  <a:schemeClr val="tx1"/>
                </a:solidFill>
              </a:rPr>
              <a:t>VSCode</a:t>
            </a:r>
            <a:r>
              <a:rPr kumimoji="1" lang="en-US" altLang="ko-Kore-KR" sz="2000" dirty="0">
                <a:solidFill>
                  <a:schemeClr val="tx1"/>
                </a:solidFill>
              </a:rPr>
              <a:t> etc.)</a:t>
            </a:r>
          </a:p>
          <a:p>
            <a:pPr>
              <a:buFont typeface="Wingdings" pitchFamily="2" charset="2"/>
              <a:buChar char="q"/>
            </a:pPr>
            <a:r>
              <a:rPr kumimoji="1" lang="en-US" altLang="ko-Kore-KR" sz="2000" dirty="0">
                <a:solidFill>
                  <a:schemeClr val="tx1"/>
                </a:solidFill>
              </a:rPr>
              <a:t>Make sure filename extension is ‘v’</a:t>
            </a:r>
          </a:p>
        </p:txBody>
      </p:sp>
    </p:spTree>
    <p:extLst>
      <p:ext uri="{BB962C8B-B14F-4D97-AF65-F5344CB8AC3E}">
        <p14:creationId xmlns:p14="http://schemas.microsoft.com/office/powerpoint/2010/main" val="682936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latin typeface="Calibri"/>
                <a:ea typeface="Calibri"/>
                <a:cs typeface="Calibri"/>
                <a:sym typeface="Calibri"/>
              </a:rPr>
              <a:t>Contents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573050"/>
            <a:ext cx="8520600" cy="24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71600" lvl="0" indent="-393700" algn="l" rtl="0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600"/>
              <a:buAutoNum type="arabicPeriod"/>
            </a:pPr>
            <a:r>
              <a:rPr lang="ko" sz="2600" b="1" dirty="0">
                <a:solidFill>
                  <a:srgbClr val="202122"/>
                </a:solidFill>
                <a:highlight>
                  <a:srgbClr val="FFFFFF"/>
                </a:highlight>
              </a:rPr>
              <a:t>Icarus Verilog Installation</a:t>
            </a:r>
            <a:br>
              <a:rPr lang="ko" sz="2600" b="1" dirty="0">
                <a:solidFill>
                  <a:srgbClr val="202122"/>
                </a:solidFill>
                <a:highlight>
                  <a:srgbClr val="FFFFFF"/>
                </a:highlight>
              </a:rPr>
            </a:br>
            <a:endParaRPr sz="2600" b="1" dirty="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1371600" lvl="0" indent="-393700" algn="l" rtl="0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600"/>
              <a:buAutoNum type="arabicPeriod"/>
            </a:pPr>
            <a:r>
              <a:rPr lang="ko" sz="2600" b="1" dirty="0">
                <a:solidFill>
                  <a:srgbClr val="202122"/>
                </a:solidFill>
                <a:highlight>
                  <a:srgbClr val="FFFFFF"/>
                </a:highlight>
              </a:rPr>
              <a:t>GTKwave Installation</a:t>
            </a:r>
            <a:br>
              <a:rPr lang="ko" sz="2600" b="1" dirty="0">
                <a:solidFill>
                  <a:srgbClr val="202122"/>
                </a:solidFill>
                <a:highlight>
                  <a:srgbClr val="FFFFFF"/>
                </a:highlight>
              </a:rPr>
            </a:br>
            <a:endParaRPr sz="2600" b="1" dirty="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1371600" lvl="0" indent="-393700" algn="l" rtl="0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600"/>
              <a:buAutoNum type="arabicPeriod"/>
            </a:pPr>
            <a:r>
              <a:rPr lang="ko" sz="2600" b="1" dirty="0">
                <a:solidFill>
                  <a:srgbClr val="202122"/>
                </a:solidFill>
                <a:highlight>
                  <a:srgbClr val="FFFFFF"/>
                </a:highlight>
              </a:rPr>
              <a:t>Example Code</a:t>
            </a:r>
            <a:endParaRPr sz="2600" b="1" dirty="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cxnSp>
        <p:nvCxnSpPr>
          <p:cNvPr id="62" name="Google Shape;62;p14"/>
          <p:cNvCxnSpPr/>
          <p:nvPr/>
        </p:nvCxnSpPr>
        <p:spPr>
          <a:xfrm rot="10800000" flipH="1">
            <a:off x="422175" y="1163400"/>
            <a:ext cx="3531900" cy="10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214313" dist="19050" dir="5400000" algn="bl" rotWithShape="0">
              <a:schemeClr val="dk1">
                <a:alpha val="70000"/>
              </a:schemeClr>
            </a:outerShdw>
          </a:effectLst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B4702C-429D-F2B8-077A-00692DD95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sz="4000" b="1" dirty="0">
                <a:latin typeface="Calibri" panose="020F0502020204030204" pitchFamily="34" charset="0"/>
                <a:cs typeface="Calibri" panose="020F0502020204030204" pitchFamily="34" charset="0"/>
              </a:rPr>
              <a:t>Make </a:t>
            </a:r>
            <a:r>
              <a:rPr kumimoji="1" lang="en-US" altLang="ko-Kore-KR" sz="4000" b="1" dirty="0" err="1">
                <a:latin typeface="Calibri" panose="020F0502020204030204" pitchFamily="34" charset="0"/>
                <a:cs typeface="Calibri" panose="020F0502020204030204" pitchFamily="34" charset="0"/>
              </a:rPr>
              <a:t>Testfiles</a:t>
            </a:r>
            <a:endParaRPr kumimoji="1" lang="ko-Kore-KR" altLang="en-US" sz="4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D781E1-8873-6B74-06FB-00F260676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257" y="294610"/>
            <a:ext cx="2466126" cy="43246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95AB0A-7BA3-7E14-E7DA-65B28E398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686569"/>
            <a:ext cx="3291464" cy="24282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CE77261-D71E-D3B0-C20A-C943896C3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022" y="294610"/>
            <a:ext cx="1937042" cy="42891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1D124F-4FF0-DDA4-B80A-B6AE4258BB51}"/>
              </a:ext>
            </a:extLst>
          </p:cNvPr>
          <p:cNvSpPr txBox="1"/>
          <p:nvPr/>
        </p:nvSpPr>
        <p:spPr>
          <a:xfrm>
            <a:off x="4163786" y="4619266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test.v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CCDEC2-2F99-D1EA-D4C8-0E3F81D2F77C}"/>
              </a:ext>
            </a:extLst>
          </p:cNvPr>
          <p:cNvSpPr txBox="1"/>
          <p:nvPr/>
        </p:nvSpPr>
        <p:spPr>
          <a:xfrm>
            <a:off x="7053943" y="4619266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testbench.v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20767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5B28E7-1DEF-D031-6D0F-C2D9763D7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sz="4000" b="1" dirty="0">
                <a:latin typeface="Calibri" panose="020F0502020204030204" pitchFamily="34" charset="0"/>
                <a:cs typeface="Calibri" panose="020F0502020204030204" pitchFamily="34" charset="0"/>
              </a:rPr>
              <a:t>Make </a:t>
            </a:r>
            <a:r>
              <a:rPr kumimoji="1" lang="en-US" altLang="ko-Kore-KR" sz="4000" b="1" dirty="0" err="1">
                <a:latin typeface="Calibri" panose="020F0502020204030204" pitchFamily="34" charset="0"/>
                <a:cs typeface="Calibri" panose="020F0502020204030204" pitchFamily="34" charset="0"/>
              </a:rPr>
              <a:t>Testfiles</a:t>
            </a:r>
            <a:endParaRPr kumimoji="1" lang="ko-Kore-KR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C2D90E-F0CD-2AEA-71B3-904080160E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kumimoji="1" lang="en" altLang="ko-Kore-KR" sz="200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Input command “</a:t>
            </a:r>
            <a:r>
              <a:rPr kumimoji="1" lang="en" altLang="ko-Kore-KR" sz="2000" dirty="0" err="1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iverilog</a:t>
            </a:r>
            <a:r>
              <a:rPr kumimoji="1" lang="en" altLang="ko-Kore-KR" sz="200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 -o test </a:t>
            </a:r>
            <a:r>
              <a:rPr kumimoji="1" lang="en" altLang="ko-Kore-KR" sz="2000" dirty="0" err="1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test.v</a:t>
            </a:r>
            <a:r>
              <a:rPr kumimoji="1" lang="en" altLang="ko-Kore-KR" sz="200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 </a:t>
            </a:r>
            <a:r>
              <a:rPr kumimoji="1" lang="en" altLang="ko-Kore-KR" sz="2000" dirty="0" err="1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testbench.v</a:t>
            </a:r>
            <a:r>
              <a:rPr kumimoji="1" lang="en" altLang="ko-Kore-KR" sz="200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”</a:t>
            </a:r>
          </a:p>
          <a:p>
            <a:pPr>
              <a:buFont typeface="Wingdings" pitchFamily="2" charset="2"/>
              <a:buChar char="q"/>
            </a:pPr>
            <a:r>
              <a:rPr kumimoji="1" lang="en" altLang="ko-Kore-KR" sz="200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Input command “</a:t>
            </a:r>
            <a:r>
              <a:rPr kumimoji="1" lang="en" altLang="ko-Kore-KR" sz="2000" dirty="0" err="1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vvp</a:t>
            </a:r>
            <a:r>
              <a:rPr kumimoji="1" lang="en" altLang="ko-Kore-KR" sz="200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 test”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EFE77F-004F-C0BA-86E8-9CDF32B4A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763" y="1400472"/>
            <a:ext cx="5345537" cy="412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398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94AE93-8756-39D2-F092-227ECA14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sz="4000" b="1" dirty="0">
                <a:latin typeface="Calibri" panose="020F0502020204030204" pitchFamily="34" charset="0"/>
                <a:cs typeface="Calibri" panose="020F0502020204030204" pitchFamily="34" charset="0"/>
              </a:rPr>
              <a:t>Make </a:t>
            </a:r>
            <a:r>
              <a:rPr kumimoji="1" lang="en-US" altLang="ko-Kore-KR" sz="4000" b="1" dirty="0" err="1">
                <a:latin typeface="Calibri" panose="020F0502020204030204" pitchFamily="34" charset="0"/>
                <a:cs typeface="Calibri" panose="020F0502020204030204" pitchFamily="34" charset="0"/>
              </a:rPr>
              <a:t>Testfiles</a:t>
            </a:r>
            <a:endParaRPr kumimoji="1" lang="ko-Kore-KR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1517E0-4AB2-A20F-F828-C0BBE319F9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kumimoji="1" lang="en" altLang="ko-Kore-KR" sz="2000" dirty="0">
                <a:solidFill>
                  <a:schemeClr val="tx1"/>
                </a:solidFill>
              </a:rPr>
              <a:t>Open </a:t>
            </a:r>
            <a:r>
              <a:rPr kumimoji="1" lang="en" altLang="ko-Kore-KR" sz="2000" dirty="0" err="1">
                <a:solidFill>
                  <a:schemeClr val="tx1"/>
                </a:solidFill>
              </a:rPr>
              <a:t>test.vcd</a:t>
            </a:r>
            <a:r>
              <a:rPr kumimoji="1" lang="en" altLang="ko-Kore-KR" sz="2000" dirty="0">
                <a:solidFill>
                  <a:schemeClr val="tx1"/>
                </a:solidFill>
              </a:rPr>
              <a:t> on </a:t>
            </a:r>
            <a:r>
              <a:rPr kumimoji="1" lang="en" altLang="ko-Kore-KR" sz="2000" dirty="0" err="1">
                <a:solidFill>
                  <a:schemeClr val="tx1"/>
                </a:solidFill>
              </a:rPr>
              <a:t>gtkwave</a:t>
            </a:r>
            <a:endParaRPr kumimoji="1" lang="ko-Kore-KR" altLang="en-US" sz="20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EB4ACF-CF60-6059-290F-91ABE93A5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721" y="1471893"/>
            <a:ext cx="5664557" cy="376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792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est gtkwave.mov" descr="test gtkwave.mov">
            <a:hlinkClick r:id="" action="ppaction://media"/>
            <a:extLst>
              <a:ext uri="{FF2B5EF4-FFF2-40B4-BE49-F238E27FC236}">
                <a16:creationId xmlns:a16="http://schemas.microsoft.com/office/drawing/2014/main" id="{5B62555C-1AD8-8168-119B-2C54A3831B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7735" y="404061"/>
            <a:ext cx="6848530" cy="429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0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latin typeface="Calibri"/>
                <a:ea typeface="Calibri"/>
                <a:cs typeface="Calibri"/>
                <a:sym typeface="Calibri"/>
              </a:rPr>
              <a:t>Icarus Verilog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649250"/>
            <a:ext cx="8520600" cy="24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ko" sz="2000" dirty="0">
                <a:solidFill>
                  <a:srgbClr val="202122"/>
                </a:solidFill>
                <a:highlight>
                  <a:srgbClr val="FFFFFF"/>
                </a:highlight>
              </a:rPr>
              <a:t>An implementation of the </a:t>
            </a:r>
            <a:r>
              <a:rPr lang="ko" sz="2000" b="1" u="sng" dirty="0">
                <a:solidFill>
                  <a:srgbClr val="202122"/>
                </a:solidFill>
                <a:highlight>
                  <a:srgbClr val="FFFFFF"/>
                </a:highlight>
              </a:rPr>
              <a:t>Verilog</a:t>
            </a:r>
            <a:r>
              <a:rPr lang="ko" sz="2000" dirty="0">
                <a:solidFill>
                  <a:srgbClr val="202122"/>
                </a:solidFill>
                <a:highlight>
                  <a:srgbClr val="FFFFFF"/>
                </a:highlight>
              </a:rPr>
              <a:t> hardware description language</a:t>
            </a:r>
            <a:br>
              <a:rPr lang="ko" sz="2000" dirty="0">
                <a:solidFill>
                  <a:srgbClr val="202122"/>
                </a:solidFill>
                <a:highlight>
                  <a:srgbClr val="FFFFFF"/>
                </a:highlight>
              </a:rPr>
            </a:br>
            <a:br>
              <a:rPr lang="ko" sz="2000" dirty="0">
                <a:solidFill>
                  <a:srgbClr val="202122"/>
                </a:solidFill>
                <a:highlight>
                  <a:srgbClr val="FFFFFF"/>
                </a:highlight>
              </a:rPr>
            </a:br>
            <a:br>
              <a:rPr lang="ko" sz="2000" dirty="0">
                <a:solidFill>
                  <a:srgbClr val="202122"/>
                </a:solidFill>
                <a:highlight>
                  <a:srgbClr val="FFFFFF"/>
                </a:highlight>
              </a:rPr>
            </a:br>
            <a:endParaRPr sz="2000" dirty="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000"/>
              <a:buChar char="❏"/>
            </a:pPr>
            <a:r>
              <a:rPr lang="ko" sz="2000" dirty="0">
                <a:solidFill>
                  <a:srgbClr val="202122"/>
                </a:solidFill>
                <a:highlight>
                  <a:srgbClr val="FFFFFF"/>
                </a:highlight>
              </a:rPr>
              <a:t>Most commonly used in </a:t>
            </a:r>
            <a:r>
              <a:rPr lang="ko" sz="2000" b="1" dirty="0">
                <a:solidFill>
                  <a:srgbClr val="202122"/>
                </a:solidFill>
                <a:highlight>
                  <a:srgbClr val="FFFFFF"/>
                </a:highlight>
              </a:rPr>
              <a:t>the design and verification of digital circuits</a:t>
            </a:r>
            <a:r>
              <a:rPr lang="ko" sz="2000" dirty="0">
                <a:solidFill>
                  <a:srgbClr val="202122"/>
                </a:solidFill>
                <a:highlight>
                  <a:srgbClr val="FFFFFF"/>
                </a:highlight>
              </a:rPr>
              <a:t> at the register-transfer level of abstraction</a:t>
            </a:r>
            <a:endParaRPr sz="2000" dirty="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6650" y="445025"/>
            <a:ext cx="3085650" cy="9719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/>
          <p:nvPr/>
        </p:nvSpPr>
        <p:spPr>
          <a:xfrm>
            <a:off x="1034100" y="2247425"/>
            <a:ext cx="7075800" cy="519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02122"/>
                </a:solidFill>
                <a:highlight>
                  <a:srgbClr val="FFFFFF"/>
                </a:highlight>
              </a:rPr>
              <a:t>A </a:t>
            </a:r>
            <a:r>
              <a:rPr lang="ko" b="1">
                <a:solidFill>
                  <a:srgbClr val="202122"/>
                </a:solidFill>
                <a:highlight>
                  <a:srgbClr val="FFFFFF"/>
                </a:highlight>
              </a:rPr>
              <a:t>hardware description language (HDL)</a:t>
            </a:r>
            <a:r>
              <a:rPr lang="ko">
                <a:solidFill>
                  <a:srgbClr val="202122"/>
                </a:solidFill>
                <a:highlight>
                  <a:srgbClr val="FFFFFF"/>
                </a:highlight>
              </a:rPr>
              <a:t> used to model electronic systems</a:t>
            </a:r>
            <a:endParaRPr/>
          </a:p>
        </p:txBody>
      </p:sp>
      <p:cxnSp>
        <p:nvCxnSpPr>
          <p:cNvPr id="71" name="Google Shape;71;p15"/>
          <p:cNvCxnSpPr>
            <a:endCxn id="70" idx="0"/>
          </p:cNvCxnSpPr>
          <p:nvPr/>
        </p:nvCxnSpPr>
        <p:spPr>
          <a:xfrm>
            <a:off x="4158900" y="2014925"/>
            <a:ext cx="413100" cy="232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" name="Google Shape;72;p15"/>
          <p:cNvCxnSpPr/>
          <p:nvPr/>
        </p:nvCxnSpPr>
        <p:spPr>
          <a:xfrm rot="10800000" flipH="1">
            <a:off x="422175" y="1163400"/>
            <a:ext cx="3531900" cy="10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214313" dist="19050" dir="5400000" algn="bl" rotWithShape="0">
              <a:schemeClr val="dk1">
                <a:alpha val="70000"/>
              </a:scheme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311700" y="1801650"/>
            <a:ext cx="8520600" cy="14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000"/>
              <a:buChar char="❏"/>
            </a:pPr>
            <a:r>
              <a:rPr lang="ko" sz="2000">
                <a:solidFill>
                  <a:srgbClr val="202122"/>
                </a:solidFill>
                <a:highlight>
                  <a:srgbClr val="FFFFFF"/>
                </a:highlight>
              </a:rPr>
              <a:t>Package Management Application for macOS</a:t>
            </a:r>
            <a:br>
              <a:rPr lang="ko" sz="2000">
                <a:solidFill>
                  <a:srgbClr val="202122"/>
                </a:solidFill>
                <a:highlight>
                  <a:srgbClr val="FFFFFF"/>
                </a:highlight>
              </a:rPr>
            </a:br>
            <a:endParaRPr sz="20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900"/>
              <a:buChar char="❏"/>
            </a:pPr>
            <a:r>
              <a:rPr lang="ko" sz="1900">
                <a:solidFill>
                  <a:srgbClr val="202122"/>
                </a:solidFill>
                <a:highlight>
                  <a:srgbClr val="FFFFFF"/>
                </a:highlight>
              </a:rPr>
              <a:t>Mostly Used for installing </a:t>
            </a:r>
            <a:r>
              <a:rPr lang="ko" sz="1900" b="1">
                <a:solidFill>
                  <a:srgbClr val="202122"/>
                </a:solidFill>
                <a:highlight>
                  <a:srgbClr val="FFFFFF"/>
                </a:highlight>
              </a:rPr>
              <a:t>Command-Line Tools</a:t>
            </a:r>
            <a:r>
              <a:rPr lang="ko" sz="1900">
                <a:solidFill>
                  <a:srgbClr val="202122"/>
                </a:solidFill>
                <a:highlight>
                  <a:srgbClr val="FFFFFF"/>
                </a:highlight>
              </a:rPr>
              <a:t> or </a:t>
            </a:r>
            <a:r>
              <a:rPr lang="ko" sz="1900" b="1">
                <a:solidFill>
                  <a:srgbClr val="202122"/>
                </a:solidFill>
                <a:highlight>
                  <a:srgbClr val="FFFFFF"/>
                </a:highlight>
              </a:rPr>
              <a:t>System Packages</a:t>
            </a:r>
            <a:endParaRPr sz="1900" b="1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latin typeface="Calibri"/>
                <a:ea typeface="Calibri"/>
                <a:cs typeface="Calibri"/>
                <a:sym typeface="Calibri"/>
              </a:rPr>
              <a:t>Homebrew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6023" y="368823"/>
            <a:ext cx="2716000" cy="1263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" name="Google Shape;80;p16"/>
          <p:cNvCxnSpPr/>
          <p:nvPr/>
        </p:nvCxnSpPr>
        <p:spPr>
          <a:xfrm rot="10800000" flipH="1">
            <a:off x="422175" y="1163400"/>
            <a:ext cx="3531900" cy="10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214313" dist="19050" dir="5400000" algn="bl" rotWithShape="0">
              <a:schemeClr val="dk1">
                <a:alpha val="70000"/>
              </a:scheme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latin typeface="Calibri"/>
                <a:ea typeface="Calibri"/>
                <a:cs typeface="Calibri"/>
                <a:sym typeface="Calibri"/>
              </a:rPr>
              <a:t>Homebrew Installation - brew.sh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463" y="1370925"/>
            <a:ext cx="8177075" cy="362937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/>
          <p:nvPr/>
        </p:nvSpPr>
        <p:spPr>
          <a:xfrm>
            <a:off x="1076550" y="1370975"/>
            <a:ext cx="598200" cy="2118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latin typeface="Calibri"/>
                <a:ea typeface="Calibri"/>
                <a:cs typeface="Calibri"/>
                <a:sym typeface="Calibri"/>
              </a:rPr>
              <a:t>Homebrew Installation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7900"/>
            <a:ext cx="8839199" cy="160008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/>
          <p:nvPr/>
        </p:nvSpPr>
        <p:spPr>
          <a:xfrm rot="-1122613">
            <a:off x="8083788" y="1572547"/>
            <a:ext cx="691124" cy="140700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8"/>
          <p:cNvSpPr txBox="1"/>
          <p:nvPr/>
        </p:nvSpPr>
        <p:spPr>
          <a:xfrm>
            <a:off x="7516000" y="1194613"/>
            <a:ext cx="123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Click Here!</a:t>
            </a:r>
            <a:endParaRPr b="1"/>
          </a:p>
        </p:txBody>
      </p:sp>
      <p:sp>
        <p:nvSpPr>
          <p:cNvPr id="96" name="Google Shape;96;p18"/>
          <p:cNvSpPr/>
          <p:nvPr/>
        </p:nvSpPr>
        <p:spPr>
          <a:xfrm>
            <a:off x="542875" y="4140300"/>
            <a:ext cx="717600" cy="57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8"/>
          <p:cNvSpPr/>
          <p:nvPr/>
        </p:nvSpPr>
        <p:spPr>
          <a:xfrm>
            <a:off x="1383750" y="4166700"/>
            <a:ext cx="7075800" cy="519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202122"/>
                </a:solidFill>
                <a:highlight>
                  <a:srgbClr val="FFFFFF"/>
                </a:highlight>
              </a:rPr>
              <a:t>Copy this script (cmd + c / Click the button on the right)</a:t>
            </a:r>
            <a:endParaRPr sz="20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latin typeface="Calibri"/>
                <a:ea typeface="Calibri"/>
                <a:cs typeface="Calibri"/>
                <a:sym typeface="Calibri"/>
              </a:rPr>
              <a:t>Homebrew Installation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9"/>
          <p:cNvSpPr/>
          <p:nvPr/>
        </p:nvSpPr>
        <p:spPr>
          <a:xfrm>
            <a:off x="542875" y="4140300"/>
            <a:ext cx="717600" cy="57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9"/>
          <p:cNvSpPr/>
          <p:nvPr/>
        </p:nvSpPr>
        <p:spPr>
          <a:xfrm>
            <a:off x="1383750" y="4166700"/>
            <a:ext cx="7075800" cy="519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202122"/>
                </a:solidFill>
                <a:highlight>
                  <a:srgbClr val="FFFFFF"/>
                </a:highlight>
              </a:rPr>
              <a:t>Open your Terminal application</a:t>
            </a:r>
            <a:endParaRPr sz="2000" b="1"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9438" y="1322525"/>
            <a:ext cx="4025117" cy="253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latin typeface="Calibri"/>
                <a:ea typeface="Calibri"/>
                <a:cs typeface="Calibri"/>
                <a:sym typeface="Calibri"/>
              </a:rPr>
              <a:t>Homebrew Installation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0"/>
          <p:cNvSpPr/>
          <p:nvPr/>
        </p:nvSpPr>
        <p:spPr>
          <a:xfrm>
            <a:off x="542875" y="4140300"/>
            <a:ext cx="717600" cy="57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1383750" y="4166700"/>
            <a:ext cx="7075800" cy="519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202122"/>
                </a:solidFill>
                <a:highlight>
                  <a:srgbClr val="FFFFFF"/>
                </a:highlight>
              </a:rPr>
              <a:t>Paste the copied script</a:t>
            </a:r>
            <a:endParaRPr sz="2000" b="1"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3485" y="1072925"/>
            <a:ext cx="4597024" cy="325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latin typeface="Calibri"/>
                <a:ea typeface="Calibri"/>
                <a:cs typeface="Calibri"/>
                <a:sym typeface="Calibri"/>
              </a:rPr>
              <a:t>Homebrew Installation</a:t>
            </a:r>
            <a:endParaRPr sz="4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1"/>
          <p:cNvSpPr/>
          <p:nvPr/>
        </p:nvSpPr>
        <p:spPr>
          <a:xfrm>
            <a:off x="542875" y="4140300"/>
            <a:ext cx="717600" cy="57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1"/>
          <p:cNvSpPr/>
          <p:nvPr/>
        </p:nvSpPr>
        <p:spPr>
          <a:xfrm>
            <a:off x="1383750" y="4166700"/>
            <a:ext cx="7075800" cy="519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202122"/>
                </a:solidFill>
                <a:highlight>
                  <a:srgbClr val="FFFFFF"/>
                </a:highlight>
              </a:rPr>
              <a:t>Input your password</a:t>
            </a:r>
            <a:endParaRPr sz="2000" b="1"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663" y="1092525"/>
            <a:ext cx="4628676" cy="327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298</Words>
  <Application>Microsoft Macintosh PowerPoint</Application>
  <PresentationFormat>화면 슬라이드 쇼(16:9)</PresentationFormat>
  <Paragraphs>53</Paragraphs>
  <Slides>23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Arial</vt:lpstr>
      <vt:lpstr>Calibri</vt:lpstr>
      <vt:lpstr>Wingdings</vt:lpstr>
      <vt:lpstr>Simple Light</vt:lpstr>
      <vt:lpstr>PowerPoint 프레젠테이션</vt:lpstr>
      <vt:lpstr>Contents</vt:lpstr>
      <vt:lpstr>Icarus Verilog</vt:lpstr>
      <vt:lpstr>Homebrew</vt:lpstr>
      <vt:lpstr>Homebrew Installation - brew.sh</vt:lpstr>
      <vt:lpstr>Homebrew Installation</vt:lpstr>
      <vt:lpstr>Homebrew Installation</vt:lpstr>
      <vt:lpstr>Homebrew Installation</vt:lpstr>
      <vt:lpstr>Homebrew Installation</vt:lpstr>
      <vt:lpstr>Homebrew Installation</vt:lpstr>
      <vt:lpstr>Homebrew Installation</vt:lpstr>
      <vt:lpstr>Icarus Verilog Installation</vt:lpstr>
      <vt:lpstr>Icarus Verilog Installation</vt:lpstr>
      <vt:lpstr>Icarus Verilog Installation</vt:lpstr>
      <vt:lpstr>Icarus Verilog Installation</vt:lpstr>
      <vt:lpstr>GTKWave</vt:lpstr>
      <vt:lpstr>GTKWave Installation</vt:lpstr>
      <vt:lpstr>GTKWave Installation</vt:lpstr>
      <vt:lpstr>Make Testfiles</vt:lpstr>
      <vt:lpstr>Make Testfiles</vt:lpstr>
      <vt:lpstr>Make Testfiles</vt:lpstr>
      <vt:lpstr>Make Testfiles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서동환</cp:lastModifiedBy>
  <cp:revision>36</cp:revision>
  <dcterms:modified xsi:type="dcterms:W3CDTF">2022-09-22T14:36:09Z</dcterms:modified>
</cp:coreProperties>
</file>